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6" r:id="rId2"/>
    <p:sldId id="281" r:id="rId3"/>
    <p:sldId id="260" r:id="rId4"/>
    <p:sldId id="283" r:id="rId5"/>
    <p:sldId id="282" r:id="rId6"/>
    <p:sldId id="284" r:id="rId7"/>
    <p:sldId id="287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D0A6"/>
    <a:srgbClr val="595959"/>
    <a:srgbClr val="00BDFB"/>
    <a:srgbClr val="A6A6A6"/>
    <a:srgbClr val="1C82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54888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679509" y="5628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48636" name="Rectangle 3"/>
          <p:cNvSpPr/>
          <p:nvPr userDrawn="1"/>
        </p:nvSpPr>
        <p:spPr>
          <a:xfrm>
            <a:off x="0" y="0"/>
            <a:ext cx="148748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4863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679509" y="253124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4863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679509" y="44995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486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Picture Placeholder 13"/>
          <p:cNvSpPr>
            <a:spLocks noGrp="1"/>
          </p:cNvSpPr>
          <p:nvPr>
            <p:ph type="pic" idx="14" hasCustomPrompt="1"/>
          </p:nvPr>
        </p:nvSpPr>
        <p:spPr>
          <a:xfrm>
            <a:off x="5610225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226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95301" y="2714626"/>
            <a:ext cx="11201399" cy="3838575"/>
          </a:xfrm>
          <a:custGeom>
            <a:avLst/>
            <a:gdLst>
              <a:gd name="connsiteX0" fmla="*/ 1152121 w 11201399"/>
              <a:gd name="connsiteY0" fmla="*/ 3371850 h 3838575"/>
              <a:gd name="connsiteX1" fmla="*/ 9610724 w 11201399"/>
              <a:gd name="connsiteY1" fmla="*/ 3371850 h 3838575"/>
              <a:gd name="connsiteX2" fmla="*/ 9058677 w 11201399"/>
              <a:gd name="connsiteY2" fmla="*/ 3838575 h 3838575"/>
              <a:gd name="connsiteX3" fmla="*/ 600074 w 11201399"/>
              <a:gd name="connsiteY3" fmla="*/ 3838575 h 3838575"/>
              <a:gd name="connsiteX4" fmla="*/ 2095097 w 11201399"/>
              <a:gd name="connsiteY4" fmla="*/ 2809875 h 3838575"/>
              <a:gd name="connsiteX5" fmla="*/ 10553699 w 11201399"/>
              <a:gd name="connsiteY5" fmla="*/ 2809875 h 3838575"/>
              <a:gd name="connsiteX6" fmla="*/ 10001652 w 11201399"/>
              <a:gd name="connsiteY6" fmla="*/ 3276600 h 3838575"/>
              <a:gd name="connsiteX7" fmla="*/ 1543049 w 11201399"/>
              <a:gd name="connsiteY7" fmla="*/ 3276600 h 3838575"/>
              <a:gd name="connsiteX8" fmla="*/ 1209271 w 11201399"/>
              <a:gd name="connsiteY8" fmla="*/ 2247900 h 3838575"/>
              <a:gd name="connsiteX9" fmla="*/ 9667874 w 11201399"/>
              <a:gd name="connsiteY9" fmla="*/ 2247900 h 3838575"/>
              <a:gd name="connsiteX10" fmla="*/ 9115827 w 11201399"/>
              <a:gd name="connsiteY10" fmla="*/ 2714625 h 3838575"/>
              <a:gd name="connsiteX11" fmla="*/ 657225 w 11201399"/>
              <a:gd name="connsiteY11" fmla="*/ 2714625 h 3838575"/>
              <a:gd name="connsiteX12" fmla="*/ 552047 w 11201399"/>
              <a:gd name="connsiteY12" fmla="*/ 1685925 h 3838575"/>
              <a:gd name="connsiteX13" fmla="*/ 9010649 w 11201399"/>
              <a:gd name="connsiteY13" fmla="*/ 1685925 h 3838575"/>
              <a:gd name="connsiteX14" fmla="*/ 8458602 w 11201399"/>
              <a:gd name="connsiteY14" fmla="*/ 2152650 h 3838575"/>
              <a:gd name="connsiteX15" fmla="*/ 0 w 11201399"/>
              <a:gd name="connsiteY15" fmla="*/ 2152650 h 3838575"/>
              <a:gd name="connsiteX16" fmla="*/ 2742797 w 11201399"/>
              <a:gd name="connsiteY16" fmla="*/ 1123950 h 3838575"/>
              <a:gd name="connsiteX17" fmla="*/ 11201399 w 11201399"/>
              <a:gd name="connsiteY17" fmla="*/ 1123950 h 3838575"/>
              <a:gd name="connsiteX18" fmla="*/ 10649352 w 11201399"/>
              <a:gd name="connsiteY18" fmla="*/ 1590675 h 3838575"/>
              <a:gd name="connsiteX19" fmla="*/ 2190750 w 11201399"/>
              <a:gd name="connsiteY19" fmla="*/ 1590675 h 3838575"/>
              <a:gd name="connsiteX20" fmla="*/ 1418822 w 11201399"/>
              <a:gd name="connsiteY20" fmla="*/ 561975 h 3838575"/>
              <a:gd name="connsiteX21" fmla="*/ 9877424 w 11201399"/>
              <a:gd name="connsiteY21" fmla="*/ 561975 h 3838575"/>
              <a:gd name="connsiteX22" fmla="*/ 9325377 w 11201399"/>
              <a:gd name="connsiteY22" fmla="*/ 1028700 h 3838575"/>
              <a:gd name="connsiteX23" fmla="*/ 866775 w 11201399"/>
              <a:gd name="connsiteY23" fmla="*/ 1028700 h 3838575"/>
              <a:gd name="connsiteX24" fmla="*/ 1161647 w 11201399"/>
              <a:gd name="connsiteY24" fmla="*/ 0 h 3838575"/>
              <a:gd name="connsiteX25" fmla="*/ 9620249 w 11201399"/>
              <a:gd name="connsiteY25" fmla="*/ 0 h 3838575"/>
              <a:gd name="connsiteX26" fmla="*/ 9068202 w 11201399"/>
              <a:gd name="connsiteY26" fmla="*/ 466725 h 3838575"/>
              <a:gd name="connsiteX27" fmla="*/ 609600 w 11201399"/>
              <a:gd name="connsiteY27" fmla="*/ 466725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201399" h="3838575">
                <a:moveTo>
                  <a:pt x="1152121" y="3371850"/>
                </a:moveTo>
                <a:lnTo>
                  <a:pt x="9610724" y="3371850"/>
                </a:lnTo>
                <a:lnTo>
                  <a:pt x="9058677" y="3838575"/>
                </a:lnTo>
                <a:lnTo>
                  <a:pt x="600074" y="3838575"/>
                </a:lnTo>
                <a:close/>
                <a:moveTo>
                  <a:pt x="2095097" y="2809875"/>
                </a:moveTo>
                <a:lnTo>
                  <a:pt x="10553699" y="2809875"/>
                </a:lnTo>
                <a:lnTo>
                  <a:pt x="10001652" y="3276600"/>
                </a:lnTo>
                <a:lnTo>
                  <a:pt x="1543049" y="3276600"/>
                </a:lnTo>
                <a:close/>
                <a:moveTo>
                  <a:pt x="1209271" y="2247900"/>
                </a:moveTo>
                <a:lnTo>
                  <a:pt x="9667874" y="2247900"/>
                </a:lnTo>
                <a:lnTo>
                  <a:pt x="9115827" y="2714625"/>
                </a:lnTo>
                <a:lnTo>
                  <a:pt x="657225" y="2714625"/>
                </a:lnTo>
                <a:close/>
                <a:moveTo>
                  <a:pt x="552047" y="1685925"/>
                </a:moveTo>
                <a:lnTo>
                  <a:pt x="9010649" y="1685925"/>
                </a:lnTo>
                <a:lnTo>
                  <a:pt x="8458602" y="2152650"/>
                </a:lnTo>
                <a:lnTo>
                  <a:pt x="0" y="2152650"/>
                </a:lnTo>
                <a:close/>
                <a:moveTo>
                  <a:pt x="2742797" y="1123950"/>
                </a:moveTo>
                <a:lnTo>
                  <a:pt x="11201399" y="1123950"/>
                </a:lnTo>
                <a:lnTo>
                  <a:pt x="10649352" y="1590675"/>
                </a:lnTo>
                <a:lnTo>
                  <a:pt x="2190750" y="1590675"/>
                </a:lnTo>
                <a:close/>
                <a:moveTo>
                  <a:pt x="1418822" y="561975"/>
                </a:moveTo>
                <a:lnTo>
                  <a:pt x="9877424" y="561975"/>
                </a:lnTo>
                <a:lnTo>
                  <a:pt x="9325377" y="1028700"/>
                </a:lnTo>
                <a:lnTo>
                  <a:pt x="866775" y="1028700"/>
                </a:lnTo>
                <a:close/>
                <a:moveTo>
                  <a:pt x="1161647" y="0"/>
                </a:moveTo>
                <a:lnTo>
                  <a:pt x="9620249" y="0"/>
                </a:lnTo>
                <a:lnTo>
                  <a:pt x="9068202" y="466725"/>
                </a:lnTo>
                <a:lnTo>
                  <a:pt x="609600" y="4667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734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46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3810000" y="3162301"/>
            <a:ext cx="8382000" cy="36957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633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1" name="그림 개체 틀 2"/>
          <p:cNvSpPr>
            <a:spLocks noGrp="1"/>
          </p:cNvSpPr>
          <p:nvPr>
            <p:ph type="pic" sz="quarter" idx="48" hasCustomPrompt="1"/>
          </p:nvPr>
        </p:nvSpPr>
        <p:spPr>
          <a:xfrm rot="694714">
            <a:off x="4965143" y="1215344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49252" name="그림 개체 틀 2"/>
          <p:cNvSpPr>
            <a:spLocks noGrp="1"/>
          </p:cNvSpPr>
          <p:nvPr>
            <p:ph type="pic" sz="quarter" idx="49" hasCustomPrompt="1"/>
          </p:nvPr>
        </p:nvSpPr>
        <p:spPr>
          <a:xfrm rot="21398040">
            <a:off x="8011850" y="2309449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49253" name="그림 개체 틀 2"/>
          <p:cNvSpPr>
            <a:spLocks noGrp="1"/>
          </p:cNvSpPr>
          <p:nvPr>
            <p:ph type="pic" sz="quarter" idx="50" hasCustomPrompt="1"/>
          </p:nvPr>
        </p:nvSpPr>
        <p:spPr>
          <a:xfrm rot="20741363">
            <a:off x="4999774" y="3597041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97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9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49400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429376" y="4031265"/>
            <a:ext cx="5235438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182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58090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9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049599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049600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1049601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49602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9603" name="TextBox 58"/>
          <p:cNvSpPr txBox="1"/>
          <p:nvPr userDrawn="1"/>
        </p:nvSpPr>
        <p:spPr>
          <a:xfrm>
            <a:off x="711704" y="2146275"/>
            <a:ext cx="2232248" cy="7010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9604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9605" name="TextBox 60"/>
          <p:cNvSpPr txBox="1"/>
          <p:nvPr userDrawn="1"/>
        </p:nvSpPr>
        <p:spPr>
          <a:xfrm>
            <a:off x="721229" y="4468451"/>
            <a:ext cx="2717296" cy="1348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280220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858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4855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923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081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149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5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486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406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07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1" name="Rectangle 4"/>
          <p:cNvSpPr/>
          <p:nvPr/>
        </p:nvSpPr>
        <p:spPr>
          <a:xfrm>
            <a:off x="0" y="4725144"/>
            <a:ext cx="12192796" cy="21602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B54E6-B078-4F72-8873-7F1FDE48DC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73748F69-85E8-4F23-844F-1E3A8928CD09}"/>
              </a:ext>
            </a:extLst>
          </p:cNvPr>
          <p:cNvSpPr/>
          <p:nvPr/>
        </p:nvSpPr>
        <p:spPr>
          <a:xfrm>
            <a:off x="-796" y="-1"/>
            <a:ext cx="12192796" cy="4582633"/>
          </a:xfrm>
          <a:prstGeom prst="rect">
            <a:avLst/>
          </a:prstGeom>
          <a:solidFill>
            <a:srgbClr val="00B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TextBox 21">
            <a:extLst>
              <a:ext uri="{FF2B5EF4-FFF2-40B4-BE49-F238E27FC236}">
                <a16:creationId xmlns:a16="http://schemas.microsoft.com/office/drawing/2014/main" id="{5472C3BC-2A7F-406B-8730-9006B7425E7B}"/>
              </a:ext>
            </a:extLst>
          </p:cNvPr>
          <p:cNvSpPr txBox="1"/>
          <p:nvPr/>
        </p:nvSpPr>
        <p:spPr>
          <a:xfrm>
            <a:off x="8091377" y="4946392"/>
            <a:ext cx="4191683" cy="1938992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Nama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Anggota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Bagas Abdul Malik</a:t>
            </a:r>
          </a:p>
          <a:p>
            <a:pPr marL="342900" indent="-342900">
              <a:buFontTx/>
              <a:buAutoNum type="arabicPeriod"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Dinar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Phasa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Rosad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Wisnu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Fajar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cs typeface="Arial" pitchFamily="34" charset="0"/>
              </a:rPr>
              <a:t> Kurniawan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342900" indent="-342900">
              <a:buFontTx/>
              <a:buAutoNum type="arabicPeriod"/>
            </a:pP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0D2BF36-375E-4D7F-9F34-367FDFA3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1" y="2308668"/>
            <a:ext cx="5418706" cy="3607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BA52E1C-E037-44F6-8B03-4522E13EB6FF}"/>
              </a:ext>
            </a:extLst>
          </p:cNvPr>
          <p:cNvSpPr/>
          <p:nvPr/>
        </p:nvSpPr>
        <p:spPr>
          <a:xfrm>
            <a:off x="-796" y="167866"/>
            <a:ext cx="9157496" cy="1278162"/>
          </a:xfrm>
          <a:prstGeom prst="rect">
            <a:avLst/>
          </a:prstGeom>
          <a:solidFill>
            <a:srgbClr val="1ED0A6"/>
          </a:solidFill>
          <a:ln>
            <a:solidFill>
              <a:srgbClr val="1ED0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1B449E1-5BFC-46D1-95C2-29C425952A1B}"/>
              </a:ext>
            </a:extLst>
          </p:cNvPr>
          <p:cNvSpPr/>
          <p:nvPr/>
        </p:nvSpPr>
        <p:spPr>
          <a:xfrm>
            <a:off x="8548577" y="167866"/>
            <a:ext cx="3643423" cy="127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7B1D88D-E108-4194-8451-4831D3268C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942" y="191385"/>
            <a:ext cx="3295509" cy="1168750"/>
          </a:xfrm>
          <a:prstGeom prst="rect">
            <a:avLst/>
          </a:prstGeom>
        </p:spPr>
      </p:pic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AB1398F0-0F29-46A6-AED2-BBB8008E9DCF}"/>
              </a:ext>
            </a:extLst>
          </p:cNvPr>
          <p:cNvSpPr/>
          <p:nvPr/>
        </p:nvSpPr>
        <p:spPr>
          <a:xfrm rot="16200000">
            <a:off x="7702627" y="584123"/>
            <a:ext cx="1338869" cy="38493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07B47B62-74F8-4239-8C35-3D85CDB8B77A}"/>
              </a:ext>
            </a:extLst>
          </p:cNvPr>
          <p:cNvSpPr/>
          <p:nvPr/>
        </p:nvSpPr>
        <p:spPr>
          <a:xfrm>
            <a:off x="-796" y="-11760"/>
            <a:ext cx="12192796" cy="19138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6" name="TextBox 18">
            <a:extLst>
              <a:ext uri="{FF2B5EF4-FFF2-40B4-BE49-F238E27FC236}">
                <a16:creationId xmlns:a16="http://schemas.microsoft.com/office/drawing/2014/main" id="{22DB628A-1B9E-494C-8AE7-E0C8BEDA7934}"/>
              </a:ext>
            </a:extLst>
          </p:cNvPr>
          <p:cNvSpPr txBox="1"/>
          <p:nvPr/>
        </p:nvSpPr>
        <p:spPr>
          <a:xfrm>
            <a:off x="323529" y="425313"/>
            <a:ext cx="7856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err="1">
                <a:solidFill>
                  <a:schemeClr val="bg1"/>
                </a:solidFill>
                <a:latin typeface="Arial"/>
              </a:rPr>
              <a:t>Pengantar</a:t>
            </a:r>
            <a:r>
              <a:rPr lang="en-US" altLang="ko-KR" sz="32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Arial"/>
              </a:rPr>
              <a:t>Prinsip</a:t>
            </a:r>
            <a:r>
              <a:rPr lang="en-US" altLang="ko-KR" sz="32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latin typeface="Arial"/>
              </a:rPr>
              <a:t>Rekayasa</a:t>
            </a:r>
            <a:endParaRPr kumimoji="0" lang="en-US" altLang="ko-KR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TextBox 18">
            <a:extLst>
              <a:ext uri="{FF2B5EF4-FFF2-40B4-BE49-F238E27FC236}">
                <a16:creationId xmlns:a16="http://schemas.microsoft.com/office/drawing/2014/main" id="{DC215974-1901-49EB-9B48-D47923516DCC}"/>
              </a:ext>
            </a:extLst>
          </p:cNvPr>
          <p:cNvSpPr txBox="1"/>
          <p:nvPr/>
        </p:nvSpPr>
        <p:spPr>
          <a:xfrm>
            <a:off x="7175102" y="2475716"/>
            <a:ext cx="7856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 err="1">
                <a:latin typeface="Arial"/>
              </a:rPr>
              <a:t>KlickLock</a:t>
            </a:r>
            <a:r>
              <a:rPr lang="en-US" altLang="ko-KR" sz="3200" b="1" dirty="0">
                <a:latin typeface="Arial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 err="1">
                <a:latin typeface="Arial"/>
              </a:rPr>
              <a:t>Kunci</a:t>
            </a:r>
            <a:r>
              <a:rPr lang="en-US" altLang="ko-KR" sz="3200" b="1" dirty="0">
                <a:latin typeface="Arial"/>
              </a:rPr>
              <a:t> </a:t>
            </a:r>
            <a:r>
              <a:rPr lang="en-US" altLang="ko-KR" sz="3200" b="1" dirty="0" err="1">
                <a:latin typeface="Arial"/>
              </a:rPr>
              <a:t>Pintu</a:t>
            </a:r>
            <a:r>
              <a:rPr lang="en-US" altLang="ko-KR" sz="3200" b="1" dirty="0">
                <a:latin typeface="Arial"/>
              </a:rPr>
              <a:t> </a:t>
            </a:r>
            <a:r>
              <a:rPr lang="en-US" altLang="ko-KR" sz="3200" b="1" dirty="0" err="1">
                <a:latin typeface="Arial"/>
              </a:rPr>
              <a:t>Otomatis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897458-0E6C-46CC-A4B6-F3A5B87038DC}"/>
              </a:ext>
            </a:extLst>
          </p:cNvPr>
          <p:cNvSpPr txBox="1"/>
          <p:nvPr/>
        </p:nvSpPr>
        <p:spPr>
          <a:xfrm>
            <a:off x="1133542" y="958339"/>
            <a:ext cx="751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chemeClr val="bg1"/>
                </a:solidFill>
                <a:latin typeface="Arial"/>
              </a:rPr>
              <a:t>Fakultas</a:t>
            </a:r>
            <a:r>
              <a:rPr lang="en-US" altLang="ko-KR" sz="18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Arial"/>
              </a:rPr>
              <a:t>Teknologi</a:t>
            </a:r>
            <a:r>
              <a:rPr lang="en-US" altLang="ko-KR" sz="18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Arial"/>
              </a:rPr>
              <a:t>Industri</a:t>
            </a:r>
            <a:r>
              <a:rPr lang="en-US" altLang="ko-KR" sz="1800" dirty="0">
                <a:solidFill>
                  <a:schemeClr val="bg1"/>
                </a:solidFill>
                <a:latin typeface="Arial"/>
              </a:rPr>
              <a:t> - Teknik </a:t>
            </a:r>
            <a:r>
              <a:rPr lang="en-US" altLang="ko-KR" sz="1800" dirty="0" err="1">
                <a:solidFill>
                  <a:schemeClr val="bg1"/>
                </a:solidFill>
                <a:latin typeface="Arial"/>
              </a:rPr>
              <a:t>Elektro</a:t>
            </a:r>
            <a:r>
              <a:rPr lang="en-US" altLang="ko-KR" sz="1800" dirty="0">
                <a:solidFill>
                  <a:schemeClr val="bg1"/>
                </a:solidFill>
                <a:latin typeface="Arial"/>
              </a:rPr>
              <a:t> </a:t>
            </a:r>
            <a:endParaRPr lang="en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4F77BD-DD0E-4C5E-8E63-8435BEF48FE9}"/>
              </a:ext>
            </a:extLst>
          </p:cNvPr>
          <p:cNvSpPr/>
          <p:nvPr/>
        </p:nvSpPr>
        <p:spPr>
          <a:xfrm>
            <a:off x="1726657" y="2183657"/>
            <a:ext cx="1339255" cy="2513370"/>
          </a:xfrm>
          <a:prstGeom prst="rect">
            <a:avLst/>
          </a:prstGeom>
          <a:ln>
            <a:solidFill>
              <a:srgbClr val="00BDF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FF6D5-902A-4DE8-AF61-DFBAD6C26B8C}"/>
              </a:ext>
            </a:extLst>
          </p:cNvPr>
          <p:cNvSpPr txBox="1"/>
          <p:nvPr/>
        </p:nvSpPr>
        <p:spPr>
          <a:xfrm>
            <a:off x="1753246" y="2739308"/>
            <a:ext cx="13392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Terjadi kriminalitas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karena lalai mengunci pintu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utama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saat akan di tinggal pergi 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65E50A-EAAB-4D55-A6AC-C4A6BAF9D30B}"/>
              </a:ext>
            </a:extLst>
          </p:cNvPr>
          <p:cNvSpPr/>
          <p:nvPr/>
        </p:nvSpPr>
        <p:spPr>
          <a:xfrm>
            <a:off x="3188538" y="2183657"/>
            <a:ext cx="1221475" cy="2513370"/>
          </a:xfrm>
          <a:prstGeom prst="rect">
            <a:avLst/>
          </a:prstGeom>
          <a:ln>
            <a:solidFill>
              <a:srgbClr val="1ED0A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3A14B-1D8F-48C4-8412-69975AF0B996}"/>
              </a:ext>
            </a:extLst>
          </p:cNvPr>
          <p:cNvSpPr txBox="1"/>
          <p:nvPr/>
        </p:nvSpPr>
        <p:spPr>
          <a:xfrm>
            <a:off x="3271323" y="2840205"/>
            <a:ext cx="10535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Kurangnya fitur keamanan pada pintu rumah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F1BA68-510A-4A98-AD88-10D5BAD4BBEC}"/>
              </a:ext>
            </a:extLst>
          </p:cNvPr>
          <p:cNvSpPr/>
          <p:nvPr/>
        </p:nvSpPr>
        <p:spPr>
          <a:xfrm>
            <a:off x="4562413" y="2185933"/>
            <a:ext cx="1221475" cy="2511095"/>
          </a:xfrm>
          <a:prstGeom prst="rect">
            <a:avLst/>
          </a:prstGeom>
          <a:ln>
            <a:solidFill>
              <a:srgbClr val="1C82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A87131-7D23-471F-9AE8-572DEABEB4E1}"/>
              </a:ext>
            </a:extLst>
          </p:cNvPr>
          <p:cNvSpPr/>
          <p:nvPr/>
        </p:nvSpPr>
        <p:spPr>
          <a:xfrm>
            <a:off x="4586139" y="2947929"/>
            <a:ext cx="11977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Menciptakan kontrol kunci pintu lewat smartphone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E967F-9755-4B2D-B788-FC933C711803}"/>
              </a:ext>
            </a:extLst>
          </p:cNvPr>
          <p:cNvSpPr/>
          <p:nvPr/>
        </p:nvSpPr>
        <p:spPr>
          <a:xfrm>
            <a:off x="5936287" y="2185933"/>
            <a:ext cx="2828281" cy="2511095"/>
          </a:xfrm>
          <a:prstGeom prst="rect">
            <a:avLst/>
          </a:prstGeom>
          <a:ln>
            <a:solidFill>
              <a:srgbClr val="1ED0A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Pentagon 63">
            <a:extLst>
              <a:ext uri="{FF2B5EF4-FFF2-40B4-BE49-F238E27FC236}">
                <a16:creationId xmlns:a16="http://schemas.microsoft.com/office/drawing/2014/main" id="{8FCA4EAB-7EE0-42F6-A7BC-A086D22FCB22}"/>
              </a:ext>
            </a:extLst>
          </p:cNvPr>
          <p:cNvSpPr/>
          <p:nvPr/>
        </p:nvSpPr>
        <p:spPr>
          <a:xfrm>
            <a:off x="1741448" y="4929949"/>
            <a:ext cx="2656767" cy="491320"/>
          </a:xfrm>
          <a:prstGeom prst="homePlat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Fase Understanding</a:t>
            </a:r>
          </a:p>
        </p:txBody>
      </p:sp>
      <p:sp>
        <p:nvSpPr>
          <p:cNvPr id="13" name="Pentagon 64">
            <a:extLst>
              <a:ext uri="{FF2B5EF4-FFF2-40B4-BE49-F238E27FC236}">
                <a16:creationId xmlns:a16="http://schemas.microsoft.com/office/drawing/2014/main" id="{9D83DC3B-9815-4470-B2E4-EC9F819B8A2E}"/>
              </a:ext>
            </a:extLst>
          </p:cNvPr>
          <p:cNvSpPr/>
          <p:nvPr/>
        </p:nvSpPr>
        <p:spPr>
          <a:xfrm>
            <a:off x="4550615" y="4929949"/>
            <a:ext cx="4165831" cy="491320"/>
          </a:xfrm>
          <a:prstGeom prst="homePlat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Fase Explore</a:t>
            </a:r>
          </a:p>
        </p:txBody>
      </p:sp>
      <p:sp>
        <p:nvSpPr>
          <p:cNvPr id="14" name="Rounded Rectangle 66">
            <a:extLst>
              <a:ext uri="{FF2B5EF4-FFF2-40B4-BE49-F238E27FC236}">
                <a16:creationId xmlns:a16="http://schemas.microsoft.com/office/drawing/2014/main" id="{86A7B560-1701-446C-A144-ACB3D895C7A5}"/>
              </a:ext>
            </a:extLst>
          </p:cNvPr>
          <p:cNvSpPr/>
          <p:nvPr/>
        </p:nvSpPr>
        <p:spPr>
          <a:xfrm>
            <a:off x="1726657" y="1624918"/>
            <a:ext cx="1339255" cy="382137"/>
          </a:xfrm>
          <a:prstGeom prst="roundRect">
            <a:avLst/>
          </a:prstGeom>
          <a:solidFill>
            <a:srgbClr val="00BDFB"/>
          </a:solidFill>
          <a:ln>
            <a:solidFill>
              <a:srgbClr val="00BDFB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Emphatize</a:t>
            </a:r>
          </a:p>
        </p:txBody>
      </p:sp>
      <p:sp>
        <p:nvSpPr>
          <p:cNvPr id="15" name="Rounded Rectangle 67">
            <a:extLst>
              <a:ext uri="{FF2B5EF4-FFF2-40B4-BE49-F238E27FC236}">
                <a16:creationId xmlns:a16="http://schemas.microsoft.com/office/drawing/2014/main" id="{C1B125F8-CD72-434B-B12F-43C6AC0A8DAA}"/>
              </a:ext>
            </a:extLst>
          </p:cNvPr>
          <p:cNvSpPr/>
          <p:nvPr/>
        </p:nvSpPr>
        <p:spPr>
          <a:xfrm>
            <a:off x="3188538" y="1640841"/>
            <a:ext cx="1221474" cy="382137"/>
          </a:xfrm>
          <a:prstGeom prst="roundRect">
            <a:avLst/>
          </a:prstGeom>
          <a:solidFill>
            <a:srgbClr val="1ED0A6"/>
          </a:solidFill>
          <a:ln>
            <a:solidFill>
              <a:srgbClr val="1ED0A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Define</a:t>
            </a:r>
          </a:p>
        </p:txBody>
      </p:sp>
      <p:sp>
        <p:nvSpPr>
          <p:cNvPr id="16" name="Rounded Rectangle 68">
            <a:extLst>
              <a:ext uri="{FF2B5EF4-FFF2-40B4-BE49-F238E27FC236}">
                <a16:creationId xmlns:a16="http://schemas.microsoft.com/office/drawing/2014/main" id="{A2486B25-D910-432E-8912-38FB3BFD4918}"/>
              </a:ext>
            </a:extLst>
          </p:cNvPr>
          <p:cNvSpPr/>
          <p:nvPr/>
        </p:nvSpPr>
        <p:spPr>
          <a:xfrm>
            <a:off x="4562411" y="1640841"/>
            <a:ext cx="1221476" cy="382137"/>
          </a:xfrm>
          <a:prstGeom prst="roundRect">
            <a:avLst/>
          </a:prstGeom>
          <a:solidFill>
            <a:srgbClr val="1C82FF"/>
          </a:solidFill>
          <a:ln>
            <a:solidFill>
              <a:srgbClr val="1C82F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Ideate</a:t>
            </a:r>
          </a:p>
        </p:txBody>
      </p:sp>
      <p:sp>
        <p:nvSpPr>
          <p:cNvPr id="17" name="Rounded Rectangle 69">
            <a:extLst>
              <a:ext uri="{FF2B5EF4-FFF2-40B4-BE49-F238E27FC236}">
                <a16:creationId xmlns:a16="http://schemas.microsoft.com/office/drawing/2014/main" id="{755BC4DB-4142-4748-AF54-591866FCF5D7}"/>
              </a:ext>
            </a:extLst>
          </p:cNvPr>
          <p:cNvSpPr/>
          <p:nvPr/>
        </p:nvSpPr>
        <p:spPr>
          <a:xfrm>
            <a:off x="5960013" y="1640841"/>
            <a:ext cx="2804554" cy="382137"/>
          </a:xfrm>
          <a:prstGeom prst="roundRect">
            <a:avLst/>
          </a:prstGeom>
          <a:solidFill>
            <a:srgbClr val="1ED0A6"/>
          </a:solidFill>
          <a:ln>
            <a:solidFill>
              <a:srgbClr val="1ED0A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Prototype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2E1534-A218-41E0-8DB9-BBF884D27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4407" y="2531225"/>
            <a:ext cx="2732039" cy="1820508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A83CE44D-4D20-4D1B-814A-AF996714922A}"/>
              </a:ext>
            </a:extLst>
          </p:cNvPr>
          <p:cNvSpPr txBox="1"/>
          <p:nvPr/>
        </p:nvSpPr>
        <p:spPr>
          <a:xfrm rot="16200000">
            <a:off x="-1890602" y="3044281"/>
            <a:ext cx="5267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Times New Roman" pitchFamily="18" charset="0"/>
              </a:rPr>
              <a:t>Siklus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Times New Roman" pitchFamily="18" charset="0"/>
              </a:rPr>
              <a:t> Engineering</a:t>
            </a:r>
            <a:endParaRPr kumimoji="0" lang="id-ID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2537A3-3F68-45AC-B8E6-9D7DBFBAD810}"/>
              </a:ext>
            </a:extLst>
          </p:cNvPr>
          <p:cNvSpPr/>
          <p:nvPr/>
        </p:nvSpPr>
        <p:spPr>
          <a:xfrm>
            <a:off x="8916967" y="2169132"/>
            <a:ext cx="1221475" cy="2511095"/>
          </a:xfrm>
          <a:prstGeom prst="rect">
            <a:avLst/>
          </a:prstGeom>
          <a:ln>
            <a:solidFill>
              <a:srgbClr val="00BDF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A91817-3D2B-4A16-BFCE-83F11A666858}"/>
              </a:ext>
            </a:extLst>
          </p:cNvPr>
          <p:cNvSpPr/>
          <p:nvPr/>
        </p:nvSpPr>
        <p:spPr>
          <a:xfrm>
            <a:off x="8964421" y="2947625"/>
            <a:ext cx="11740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Menguji prototype yang sudah dirancang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9B6D81-ED2B-4ABC-9B79-86728B787446}"/>
              </a:ext>
            </a:extLst>
          </p:cNvPr>
          <p:cNvSpPr/>
          <p:nvPr/>
        </p:nvSpPr>
        <p:spPr>
          <a:xfrm>
            <a:off x="10299340" y="2169132"/>
            <a:ext cx="1495133" cy="2527895"/>
          </a:xfrm>
          <a:prstGeom prst="rect">
            <a:avLst/>
          </a:prstGeom>
          <a:ln>
            <a:solidFill>
              <a:srgbClr val="595959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D68EAD-4935-4ECA-BFDA-C748B4731EC1}"/>
              </a:ext>
            </a:extLst>
          </p:cNvPr>
          <p:cNvSpPr/>
          <p:nvPr/>
        </p:nvSpPr>
        <p:spPr>
          <a:xfrm>
            <a:off x="10299340" y="2960793"/>
            <a:ext cx="1495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Jika sudah layak dipakai, alat dapat dipasarkan secara umum</a:t>
            </a:r>
          </a:p>
        </p:txBody>
      </p:sp>
      <p:sp>
        <p:nvSpPr>
          <p:cNvPr id="25" name="Pentagon 65">
            <a:extLst>
              <a:ext uri="{FF2B5EF4-FFF2-40B4-BE49-F238E27FC236}">
                <a16:creationId xmlns:a16="http://schemas.microsoft.com/office/drawing/2014/main" id="{33A45D7C-FADD-45B5-B67D-A0C6810538DC}"/>
              </a:ext>
            </a:extLst>
          </p:cNvPr>
          <p:cNvSpPr/>
          <p:nvPr/>
        </p:nvSpPr>
        <p:spPr>
          <a:xfrm>
            <a:off x="8916967" y="4911700"/>
            <a:ext cx="2877506" cy="491320"/>
          </a:xfrm>
          <a:prstGeom prst="homePlate">
            <a:avLst/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Fase Materialize</a:t>
            </a:r>
          </a:p>
        </p:txBody>
      </p:sp>
      <p:sp>
        <p:nvSpPr>
          <p:cNvPr id="26" name="Rounded Rectangle 70">
            <a:extLst>
              <a:ext uri="{FF2B5EF4-FFF2-40B4-BE49-F238E27FC236}">
                <a16:creationId xmlns:a16="http://schemas.microsoft.com/office/drawing/2014/main" id="{2BEF142E-A65E-426B-A6AB-C9685345F49F}"/>
              </a:ext>
            </a:extLst>
          </p:cNvPr>
          <p:cNvSpPr/>
          <p:nvPr/>
        </p:nvSpPr>
        <p:spPr>
          <a:xfrm>
            <a:off x="8916967" y="1640841"/>
            <a:ext cx="1221475" cy="382137"/>
          </a:xfrm>
          <a:prstGeom prst="roundRect">
            <a:avLst/>
          </a:prstGeom>
          <a:solidFill>
            <a:srgbClr val="00BDFB"/>
          </a:solidFill>
          <a:ln>
            <a:solidFill>
              <a:srgbClr val="00BDF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Test</a:t>
            </a:r>
          </a:p>
        </p:txBody>
      </p:sp>
      <p:sp>
        <p:nvSpPr>
          <p:cNvPr id="27" name="Rounded Rectangle 71">
            <a:extLst>
              <a:ext uri="{FF2B5EF4-FFF2-40B4-BE49-F238E27FC236}">
                <a16:creationId xmlns:a16="http://schemas.microsoft.com/office/drawing/2014/main" id="{5A7A5206-066A-4C46-8103-3B24CED254F5}"/>
              </a:ext>
            </a:extLst>
          </p:cNvPr>
          <p:cNvSpPr/>
          <p:nvPr/>
        </p:nvSpPr>
        <p:spPr>
          <a:xfrm>
            <a:off x="10296426" y="1640841"/>
            <a:ext cx="1495133" cy="382137"/>
          </a:xfrm>
          <a:prstGeom prst="round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Implement</a:t>
            </a:r>
          </a:p>
        </p:txBody>
      </p:sp>
    </p:spTree>
    <p:extLst>
      <p:ext uri="{BB962C8B-B14F-4D97-AF65-F5344CB8AC3E}">
        <p14:creationId xmlns:p14="http://schemas.microsoft.com/office/powerpoint/2010/main" val="228009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extBox 10"/>
          <p:cNvSpPr txBox="1"/>
          <p:nvPr/>
        </p:nvSpPr>
        <p:spPr>
          <a:xfrm rot="16200000">
            <a:off x="-822204" y="3044281"/>
            <a:ext cx="3130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Komponen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8640" name="Rectangle 12"/>
          <p:cNvSpPr/>
          <p:nvPr/>
        </p:nvSpPr>
        <p:spPr>
          <a:xfrm>
            <a:off x="4785369" y="175717"/>
            <a:ext cx="684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48641" name="Rectangle 13"/>
          <p:cNvSpPr/>
          <p:nvPr/>
        </p:nvSpPr>
        <p:spPr>
          <a:xfrm>
            <a:off x="4785369" y="1851400"/>
            <a:ext cx="684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48642" name="Rectangle 14"/>
          <p:cNvSpPr/>
          <p:nvPr/>
        </p:nvSpPr>
        <p:spPr>
          <a:xfrm>
            <a:off x="4781188" y="3509010"/>
            <a:ext cx="68400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48643" name="Text Placeholder 15"/>
          <p:cNvSpPr txBox="1"/>
          <p:nvPr/>
        </p:nvSpPr>
        <p:spPr>
          <a:xfrm>
            <a:off x="4909195" y="211701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Arduino Uno R3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48644" name="Text Placeholder 15"/>
          <p:cNvSpPr txBox="1"/>
          <p:nvPr/>
        </p:nvSpPr>
        <p:spPr>
          <a:xfrm>
            <a:off x="4905014" y="1902438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Modul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Wifi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ESP8266</a:t>
            </a:r>
          </a:p>
        </p:txBody>
      </p:sp>
      <p:sp>
        <p:nvSpPr>
          <p:cNvPr id="1048645" name="Text Placeholder 15"/>
          <p:cNvSpPr txBox="1"/>
          <p:nvPr/>
        </p:nvSpPr>
        <p:spPr>
          <a:xfrm>
            <a:off x="4905014" y="3544994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Micro Servo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48652" name="TextBox 68"/>
          <p:cNvSpPr txBox="1"/>
          <p:nvPr/>
        </p:nvSpPr>
        <p:spPr>
          <a:xfrm>
            <a:off x="5089250" y="724721"/>
            <a:ext cx="57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Sebagai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Pengendali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Arial"/>
                <a:cs typeface="Arial" pitchFamily="34" charset="0"/>
              </a:rPr>
              <a:t>micro servo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48653" name="Oval 39"/>
          <p:cNvSpPr/>
          <p:nvPr/>
        </p:nvSpPr>
        <p:spPr>
          <a:xfrm>
            <a:off x="4897925" y="914331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48660" name="TextBox 76"/>
          <p:cNvSpPr txBox="1"/>
          <p:nvPr/>
        </p:nvSpPr>
        <p:spPr>
          <a:xfrm>
            <a:off x="5087767" y="2457571"/>
            <a:ext cx="573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Untuk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mengirim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dan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menerima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data.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48661" name="Oval 49"/>
          <p:cNvSpPr/>
          <p:nvPr/>
        </p:nvSpPr>
        <p:spPr>
          <a:xfrm>
            <a:off x="4897925" y="2616404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48668" name="TextBox 84"/>
          <p:cNvSpPr txBox="1"/>
          <p:nvPr/>
        </p:nvSpPr>
        <p:spPr>
          <a:xfrm>
            <a:off x="5087767" y="4058014"/>
            <a:ext cx="573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Untuk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menggerakkan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mata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kunci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048669" name="Oval 58"/>
          <p:cNvSpPr/>
          <p:nvPr/>
        </p:nvSpPr>
        <p:spPr>
          <a:xfrm>
            <a:off x="4897925" y="4216847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C963D3A-C3B5-44C3-B1C8-711ABC65F872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 r="365"/>
          <a:stretch>
            <a:fillRect/>
          </a:stretch>
        </p:blipFill>
        <p:spPr>
          <a:xfrm>
            <a:off x="1657263" y="193790"/>
            <a:ext cx="2716227" cy="147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B3155CE-0D18-4F17-AF87-671E31011B9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4" b="9284"/>
          <a:stretch>
            <a:fillRect/>
          </a:stretch>
        </p:blipFill>
        <p:spPr>
          <a:xfrm>
            <a:off x="1657263" y="1851400"/>
            <a:ext cx="2716227" cy="147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14A055B-BC62-4A48-A777-E5867FC31D84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 b="9197"/>
          <a:stretch>
            <a:fillRect/>
          </a:stretch>
        </p:blipFill>
        <p:spPr>
          <a:xfrm>
            <a:off x="1657263" y="3509010"/>
            <a:ext cx="2716227" cy="147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Placeholder 6">
            <a:extLst>
              <a:ext uri="{FF2B5EF4-FFF2-40B4-BE49-F238E27FC236}">
                <a16:creationId xmlns:a16="http://schemas.microsoft.com/office/drawing/2014/main" id="{6A556F05-A24C-41DB-8827-515535289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7" b="9207"/>
          <a:stretch/>
        </p:blipFill>
        <p:spPr>
          <a:xfrm>
            <a:off x="1657263" y="5166620"/>
            <a:ext cx="2716227" cy="147622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ctangle 14">
            <a:extLst>
              <a:ext uri="{FF2B5EF4-FFF2-40B4-BE49-F238E27FC236}">
                <a16:creationId xmlns:a16="http://schemas.microsoft.com/office/drawing/2014/main" id="{AEDFE405-6228-4B50-B752-53FFCD9E0290}"/>
              </a:ext>
            </a:extLst>
          </p:cNvPr>
          <p:cNvSpPr/>
          <p:nvPr/>
        </p:nvSpPr>
        <p:spPr>
          <a:xfrm>
            <a:off x="4781188" y="5166620"/>
            <a:ext cx="6840000" cy="360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863449DF-4B08-4E24-9555-A8699C49A244}"/>
              </a:ext>
            </a:extLst>
          </p:cNvPr>
          <p:cNvSpPr txBox="1"/>
          <p:nvPr/>
        </p:nvSpPr>
        <p:spPr>
          <a:xfrm>
            <a:off x="4905014" y="5202604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Resistor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TextBox 84">
            <a:extLst>
              <a:ext uri="{FF2B5EF4-FFF2-40B4-BE49-F238E27FC236}">
                <a16:creationId xmlns:a16="http://schemas.microsoft.com/office/drawing/2014/main" id="{30EDD1B2-385A-4E2F-92B6-FC9FA41CF6C9}"/>
              </a:ext>
            </a:extLst>
          </p:cNvPr>
          <p:cNvSpPr txBox="1"/>
          <p:nvPr/>
        </p:nvSpPr>
        <p:spPr>
          <a:xfrm>
            <a:off x="5087767" y="5715624"/>
            <a:ext cx="5739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Untuk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menghambat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arus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listrik</a:t>
            </a:r>
            <a:r>
              <a:rPr lang="en-US" altLang="ko-KR" sz="2400" dirty="0">
                <a:solidFill>
                  <a:prstClr val="black"/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dari</a:t>
            </a:r>
            <a:r>
              <a:rPr lang="en-US" altLang="ko-KR" sz="2400" dirty="0">
                <a:solidFill>
                  <a:prstClr val="black"/>
                </a:solidFill>
                <a:latin typeface="Arial"/>
                <a:cs typeface="Arial" pitchFamily="34" charset="0"/>
              </a:rPr>
              <a:t> Arduino Uno R3 </a:t>
            </a:r>
            <a:r>
              <a:rPr lang="en-US" altLang="ko-KR" sz="2400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ke</a:t>
            </a:r>
            <a:r>
              <a:rPr lang="en-US" altLang="ko-KR" sz="2400" dirty="0">
                <a:solidFill>
                  <a:prstClr val="black"/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modul</a:t>
            </a:r>
            <a:r>
              <a:rPr lang="en-US" altLang="ko-KR" sz="2400" dirty="0">
                <a:solidFill>
                  <a:prstClr val="black"/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prstClr val="black"/>
                </a:solidFill>
                <a:latin typeface="Arial"/>
                <a:cs typeface="Arial" pitchFamily="34" charset="0"/>
              </a:rPr>
              <a:t>wifi</a:t>
            </a:r>
            <a:r>
              <a:rPr lang="en-US" altLang="ko-KR" sz="2400" dirty="0">
                <a:solidFill>
                  <a:prstClr val="black"/>
                </a:solidFill>
                <a:latin typeface="Arial"/>
                <a:cs typeface="Arial" pitchFamily="34" charset="0"/>
              </a:rPr>
              <a:t> ESP8266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.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2" name="Oval 58">
            <a:extLst>
              <a:ext uri="{FF2B5EF4-FFF2-40B4-BE49-F238E27FC236}">
                <a16:creationId xmlns:a16="http://schemas.microsoft.com/office/drawing/2014/main" id="{8AB3684C-ECF8-4790-9286-B67DBA67B967}"/>
              </a:ext>
            </a:extLst>
          </p:cNvPr>
          <p:cNvSpPr/>
          <p:nvPr/>
        </p:nvSpPr>
        <p:spPr>
          <a:xfrm>
            <a:off x="4897925" y="5874457"/>
            <a:ext cx="144000" cy="144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050F9C1D-61EB-4565-B00D-BDEFC0A3DA31}"/>
              </a:ext>
            </a:extLst>
          </p:cNvPr>
          <p:cNvSpPr txBox="1"/>
          <p:nvPr/>
        </p:nvSpPr>
        <p:spPr>
          <a:xfrm rot="16200000">
            <a:off x="-1718276" y="3044281"/>
            <a:ext cx="49231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Desain </a:t>
            </a: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Elektronis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A9D4E-98AF-4907-A09E-9E4FE9BE6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6287"/>
          <a:stretch/>
        </p:blipFill>
        <p:spPr>
          <a:xfrm>
            <a:off x="2977115" y="1234165"/>
            <a:ext cx="7534939" cy="4389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5468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050F9C1D-61EB-4565-B00D-BDEFC0A3DA31}"/>
              </a:ext>
            </a:extLst>
          </p:cNvPr>
          <p:cNvSpPr txBox="1"/>
          <p:nvPr/>
        </p:nvSpPr>
        <p:spPr>
          <a:xfrm rot="16200000">
            <a:off x="-713997" y="3044281"/>
            <a:ext cx="29145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Desain 3D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A9D4E-98AF-4907-A09E-9E4FE9BE6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2" b="6232"/>
          <a:stretch/>
        </p:blipFill>
        <p:spPr>
          <a:xfrm>
            <a:off x="2977115" y="1234165"/>
            <a:ext cx="7534939" cy="4389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635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050F9C1D-61EB-4565-B00D-BDEFC0A3DA31}"/>
              </a:ext>
            </a:extLst>
          </p:cNvPr>
          <p:cNvSpPr txBox="1"/>
          <p:nvPr/>
        </p:nvSpPr>
        <p:spPr>
          <a:xfrm rot="16200000">
            <a:off x="-1246994" y="3044281"/>
            <a:ext cx="39805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Diagram Blok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9E43FE7-D744-4B8F-AEFB-4CB13DD97E2C}"/>
              </a:ext>
            </a:extLst>
          </p:cNvPr>
          <p:cNvSpPr/>
          <p:nvPr/>
        </p:nvSpPr>
        <p:spPr>
          <a:xfrm>
            <a:off x="5783593" y="467343"/>
            <a:ext cx="1007113" cy="4314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Mulai</a:t>
            </a:r>
            <a:endParaRPr lang="en-ID" sz="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A967BF-20DE-4DC5-A896-99F2F8D9EE5D}"/>
              </a:ext>
            </a:extLst>
          </p:cNvPr>
          <p:cNvSpPr/>
          <p:nvPr/>
        </p:nvSpPr>
        <p:spPr>
          <a:xfrm>
            <a:off x="5071332" y="1259226"/>
            <a:ext cx="2431639" cy="5397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Membaca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mata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pengunci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 smartphone</a:t>
            </a:r>
            <a:endParaRPr lang="en-ID" sz="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Diamond 26">
            <a:extLst>
              <a:ext uri="{FF2B5EF4-FFF2-40B4-BE49-F238E27FC236}">
                <a16:creationId xmlns:a16="http://schemas.microsoft.com/office/drawing/2014/main" id="{6BF0BE74-4A8B-496F-8806-9C11F7C0C09A}"/>
              </a:ext>
            </a:extLst>
          </p:cNvPr>
          <p:cNvSpPr/>
          <p:nvPr/>
        </p:nvSpPr>
        <p:spPr>
          <a:xfrm>
            <a:off x="4901269" y="2012442"/>
            <a:ext cx="2771760" cy="1384481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Perintah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mata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pengunci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 smartphone</a:t>
            </a:r>
            <a:endParaRPr lang="en-ID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2D5FCB-4916-42FA-9D78-7B74174D5E4A}"/>
              </a:ext>
            </a:extLst>
          </p:cNvPr>
          <p:cNvSpPr/>
          <p:nvPr/>
        </p:nvSpPr>
        <p:spPr>
          <a:xfrm>
            <a:off x="8158152" y="2488944"/>
            <a:ext cx="2624148" cy="4314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(90) “Mata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pengunci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terbuka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ID" sz="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38B172-0630-42CD-AB1A-728A25073BF2}"/>
              </a:ext>
            </a:extLst>
          </p:cNvPr>
          <p:cNvSpPr/>
          <p:nvPr/>
        </p:nvSpPr>
        <p:spPr>
          <a:xfrm>
            <a:off x="4975898" y="3714180"/>
            <a:ext cx="2622514" cy="4314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(0) “Mata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pengunci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erkunci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ID" sz="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DAFA70-5C5C-4B71-A1E1-304CC3B2248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6287150" y="898818"/>
            <a:ext cx="2" cy="360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A8C4F3-0C81-4BF5-A8FB-DA40AA774842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6287149" y="1798935"/>
            <a:ext cx="3" cy="2135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53CED7-F802-435E-A841-9088784F366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7673029" y="2704682"/>
            <a:ext cx="48512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741467-2B5D-4D04-970C-8A9866FD3F1F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470226" y="2920419"/>
            <a:ext cx="0" cy="20189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5EB5F6-CD89-44DA-A710-DEE42FE8BAAD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502972" y="4939416"/>
            <a:ext cx="1967254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92ABE07-E890-4B1A-9FC9-05E2CC6FF022}"/>
              </a:ext>
            </a:extLst>
          </p:cNvPr>
          <p:cNvSpPr/>
          <p:nvPr/>
        </p:nvSpPr>
        <p:spPr>
          <a:xfrm>
            <a:off x="5071338" y="4493476"/>
            <a:ext cx="2431634" cy="891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Membaca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mata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pengunci</a:t>
            </a: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di smartphone</a:t>
            </a:r>
            <a:endParaRPr lang="en-ID" sz="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228AC3-2693-4C97-A244-E25EF85B6D26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6287149" y="3396923"/>
            <a:ext cx="6" cy="3172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9F68B8-E784-4294-87D2-213C28688D68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287155" y="4145655"/>
            <a:ext cx="0" cy="3478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7F69EA4-615B-4352-A087-FBE87288F1AD}"/>
              </a:ext>
            </a:extLst>
          </p:cNvPr>
          <p:cNvSpPr/>
          <p:nvPr/>
        </p:nvSpPr>
        <p:spPr>
          <a:xfrm>
            <a:off x="5783593" y="5768682"/>
            <a:ext cx="1007113" cy="4314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Finish</a:t>
            </a:r>
            <a:endParaRPr lang="en-ID" sz="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EBEE844-BE92-4F98-AA64-7C3675CC5D7C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flipH="1">
            <a:off x="6287150" y="5385360"/>
            <a:ext cx="5" cy="3833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323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A6563D2F-0699-4E94-BEF2-B5E043B171A7}"/>
              </a:ext>
            </a:extLst>
          </p:cNvPr>
          <p:cNvSpPr/>
          <p:nvPr/>
        </p:nvSpPr>
        <p:spPr>
          <a:xfrm>
            <a:off x="1498600" y="5747702"/>
            <a:ext cx="10694196" cy="113768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F0460E51-31BC-4F3F-97AF-3E77E9542A74}"/>
              </a:ext>
            </a:extLst>
          </p:cNvPr>
          <p:cNvSpPr txBox="1"/>
          <p:nvPr/>
        </p:nvSpPr>
        <p:spPr>
          <a:xfrm rot="16200000">
            <a:off x="-1352502" y="3044281"/>
            <a:ext cx="41915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Video </a:t>
            </a:r>
            <a:r>
              <a:rPr lang="en-US" altLang="ko-KR" sz="4400" b="1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Simulasi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644BF504-F464-4DC2-8B77-6B28D532FB42}"/>
              </a:ext>
            </a:extLst>
          </p:cNvPr>
          <p:cNvSpPr txBox="1"/>
          <p:nvPr/>
        </p:nvSpPr>
        <p:spPr>
          <a:xfrm>
            <a:off x="5274694" y="5854878"/>
            <a:ext cx="5418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 err="1">
                <a:solidFill>
                  <a:schemeClr val="bg1"/>
                </a:solidFill>
                <a:latin typeface="Arial"/>
              </a:rPr>
              <a:t>KlickLock</a:t>
            </a:r>
            <a:endParaRPr kumimoji="0" lang="en-US" altLang="ko-KR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desain circuit">
            <a:hlinkClick r:id="" action="ppaction://media"/>
            <a:extLst>
              <a:ext uri="{FF2B5EF4-FFF2-40B4-BE49-F238E27FC236}">
                <a16:creationId xmlns:a16="http://schemas.microsoft.com/office/drawing/2014/main" id="{34B2BC68-F996-4113-AF01-07C41DA768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600" y="0"/>
            <a:ext cx="10693399" cy="57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30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Rectangle 29"/>
          <p:cNvSpPr/>
          <p:nvPr/>
        </p:nvSpPr>
        <p:spPr>
          <a:xfrm>
            <a:off x="0" y="5298788"/>
            <a:ext cx="12192000" cy="15592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5D89D533-1841-4397-AA6E-E2BBFAFAB4EA}"/>
              </a:ext>
            </a:extLst>
          </p:cNvPr>
          <p:cNvSpPr txBox="1"/>
          <p:nvPr/>
        </p:nvSpPr>
        <p:spPr>
          <a:xfrm>
            <a:off x="1066004" y="5847560"/>
            <a:ext cx="1219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err="1">
                <a:solidFill>
                  <a:schemeClr val="bg1"/>
                </a:solidFill>
                <a:latin typeface="Arial"/>
              </a:rPr>
              <a:t>Fakultas</a:t>
            </a:r>
            <a:r>
              <a:rPr lang="en-US" altLang="ko-KR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/>
              </a:rPr>
              <a:t>Teknologi</a:t>
            </a:r>
            <a:r>
              <a:rPr lang="en-US" altLang="ko-KR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/>
              </a:rPr>
              <a:t>Industri</a:t>
            </a:r>
            <a:r>
              <a:rPr lang="en-US" altLang="ko-KR" sz="2400" dirty="0">
                <a:solidFill>
                  <a:schemeClr val="bg1"/>
                </a:solidFill>
                <a:latin typeface="Arial"/>
              </a:rPr>
              <a:t> - Teknik </a:t>
            </a:r>
            <a:r>
              <a:rPr lang="en-US" altLang="ko-KR" sz="2400" dirty="0" err="1">
                <a:solidFill>
                  <a:schemeClr val="bg1"/>
                </a:solidFill>
                <a:latin typeface="Arial"/>
              </a:rPr>
              <a:t>Elektro</a:t>
            </a:r>
            <a:r>
              <a:rPr lang="en-US" altLang="ko-KR" sz="2400" dirty="0">
                <a:solidFill>
                  <a:schemeClr val="bg1"/>
                </a:solidFill>
                <a:latin typeface="Arial"/>
              </a:rPr>
              <a:t> - </a:t>
            </a:r>
            <a:r>
              <a:rPr lang="en-US" altLang="ko-KR" sz="2400" dirty="0" err="1">
                <a:solidFill>
                  <a:schemeClr val="bg1"/>
                </a:solidFill>
                <a:latin typeface="Arial"/>
              </a:rPr>
              <a:t>Pengantar</a:t>
            </a:r>
            <a:r>
              <a:rPr lang="en-US" altLang="ko-KR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/>
              </a:rPr>
              <a:t>Prinsip</a:t>
            </a:r>
            <a:r>
              <a:rPr lang="en-US" altLang="ko-KR" sz="24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Arial"/>
              </a:rPr>
              <a:t>Rekayasa</a:t>
            </a:r>
            <a:r>
              <a:rPr lang="en-US" altLang="ko-KR" sz="2400" dirty="0">
                <a:solidFill>
                  <a:schemeClr val="bg1"/>
                </a:solidFill>
                <a:latin typeface="Arial"/>
              </a:rPr>
              <a:t> 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7B553558-55A8-4F4D-BCFD-E608BE62EA92}"/>
              </a:ext>
            </a:extLst>
          </p:cNvPr>
          <p:cNvSpPr txBox="1"/>
          <p:nvPr/>
        </p:nvSpPr>
        <p:spPr>
          <a:xfrm>
            <a:off x="3386647" y="2614310"/>
            <a:ext cx="54187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b="1" dirty="0" err="1">
                <a:latin typeface="Arial"/>
              </a:rPr>
              <a:t>Terima</a:t>
            </a:r>
            <a:r>
              <a:rPr lang="en-US" altLang="ko-KR" sz="6600" b="1" dirty="0">
                <a:latin typeface="Arial"/>
              </a:rPr>
              <a:t> Kasih</a:t>
            </a:r>
            <a:endParaRPr kumimoji="0" lang="en-US" altLang="ko-KR" sz="6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F1421F0-D067-4343-874A-371EFF6683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847" y="277044"/>
            <a:ext cx="3295509" cy="1168750"/>
          </a:xfrm>
          <a:prstGeom prst="rect">
            <a:avLst/>
          </a:prstGeom>
        </p:spPr>
      </p:pic>
      <p:sp>
        <p:nvSpPr>
          <p:cNvPr id="42" name="Rectangle 4">
            <a:extLst>
              <a:ext uri="{FF2B5EF4-FFF2-40B4-BE49-F238E27FC236}">
                <a16:creationId xmlns:a16="http://schemas.microsoft.com/office/drawing/2014/main" id="{1B19CAEC-46F4-4684-B3FF-E6FFE80E3D0C}"/>
              </a:ext>
            </a:extLst>
          </p:cNvPr>
          <p:cNvSpPr/>
          <p:nvPr/>
        </p:nvSpPr>
        <p:spPr>
          <a:xfrm>
            <a:off x="-796" y="-11760"/>
            <a:ext cx="12192796" cy="19138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Rectangle 4">
            <a:extLst>
              <a:ext uri="{FF2B5EF4-FFF2-40B4-BE49-F238E27FC236}">
                <a16:creationId xmlns:a16="http://schemas.microsoft.com/office/drawing/2014/main" id="{5F4120FA-B3B5-4197-A8EA-C34076C05849}"/>
              </a:ext>
            </a:extLst>
          </p:cNvPr>
          <p:cNvSpPr/>
          <p:nvPr/>
        </p:nvSpPr>
        <p:spPr>
          <a:xfrm>
            <a:off x="-796" y="5117202"/>
            <a:ext cx="12192796" cy="19138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tents Slide Master">
  <a:themeElements>
    <a:clrScheme name="ALLPPT COLOR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173</Words>
  <Application>Microsoft Office PowerPoint</Application>
  <PresentationFormat>Widescreen</PresentationFormat>
  <Paragraphs>47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KlickLock</dc:title>
  <dc:creator>Bagas Abdul  Malik</dc:creator>
  <cp:lastModifiedBy>Bagas Abdul  Malik</cp:lastModifiedBy>
  <cp:revision>32</cp:revision>
  <dcterms:created xsi:type="dcterms:W3CDTF">2021-01-03T06:59:00Z</dcterms:created>
  <dcterms:modified xsi:type="dcterms:W3CDTF">2021-01-13T04:41:34Z</dcterms:modified>
</cp:coreProperties>
</file>